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8" r:id="rId6"/>
    <p:sldId id="259" r:id="rId7"/>
    <p:sldId id="257" r:id="rId8"/>
    <p:sldId id="261" r:id="rId9"/>
    <p:sldId id="273" r:id="rId10"/>
    <p:sldId id="272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79" r:id="rId19"/>
    <p:sldId id="275" r:id="rId20"/>
    <p:sldId id="277" r:id="rId21"/>
    <p:sldId id="278" r:id="rId22"/>
    <p:sldId id="280" r:id="rId23"/>
    <p:sldId id="268" r:id="rId24"/>
    <p:sldId id="269" r:id="rId25"/>
    <p:sldId id="270" r:id="rId26"/>
    <p:sldId id="271" r:id="rId27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F815-5142-0CC6-3324-405DB7036A09}" v="1" dt="2022-04-27T10:07:51.840"/>
    <p1510:client id="{E7755EE8-F66F-4966-B8D8-8419C7B57C39}" v="90" dt="2022-02-24T11:43:36.195"/>
    <p1510:client id="{3E766D85-FFF5-8E76-8A38-19FBD9F5FA57}" v="27" dt="2022-05-17T13:41:52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28" autoAdjust="0"/>
    <p:restoredTop sz="49708" autoAdjust="0"/>
  </p:normalViewPr>
  <p:slideViewPr>
    <p:cSldViewPr snapToGrid="0" snapToObjects="1">
      <p:cViewPr varScale="1">
        <p:scale>
          <a:sx n="68" d="100"/>
          <a:sy n="68" d="100"/>
        </p:scale>
        <p:origin x="2664" y="6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01/03/2024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01/03/2024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471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Création des tickets sur Jira puis répartition et suivi de l’avancement de chaque tâche via le kanban Jira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5081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Nous avons utilisé le logiciel </a:t>
            </a:r>
            <a:r>
              <a:rPr lang="fr-FR" dirty="0" err="1"/>
              <a:t>Whimsical</a:t>
            </a:r>
            <a:r>
              <a:rPr lang="fr-FR" dirty="0"/>
              <a:t> afin de schématiser les différents parcours utilisateurs des différentes applications.</a:t>
            </a:r>
          </a:p>
          <a:p>
            <a:endParaRPr lang="fr-FR" dirty="0"/>
          </a:p>
          <a:p>
            <a:r>
              <a:rPr lang="fr-FR" dirty="0"/>
              <a:t>Lien vers </a:t>
            </a:r>
            <a:r>
              <a:rPr lang="fr-FR" dirty="0" err="1"/>
              <a:t>Whimsical</a:t>
            </a:r>
            <a:r>
              <a:rPr lang="fr-FR" dirty="0"/>
              <a:t>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https://whimsical.com/reservation-restaurant-QTMmQ929dNbikcRKhtPmgT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428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Utilisation de </a:t>
            </a:r>
            <a:r>
              <a:rPr lang="fr-FR" dirty="0" err="1"/>
              <a:t>Figma</a:t>
            </a:r>
            <a:r>
              <a:rPr lang="fr-FR" dirty="0"/>
              <a:t> afin d’avoir une maquette pour notre application</a:t>
            </a:r>
          </a:p>
          <a:p>
            <a:endParaRPr lang="fr-FR" dirty="0"/>
          </a:p>
          <a:p>
            <a:r>
              <a:rPr lang="fr-FR" dirty="0"/>
              <a:t>Exemple du </a:t>
            </a:r>
            <a:r>
              <a:rPr lang="fr-FR" dirty="0" err="1"/>
              <a:t>figma</a:t>
            </a:r>
            <a:r>
              <a:rPr lang="fr-FR" dirty="0"/>
              <a:t> de la 3</a:t>
            </a:r>
            <a:r>
              <a:rPr lang="fr-FR" baseline="30000" dirty="0"/>
              <a:t>ème</a:t>
            </a:r>
            <a:r>
              <a:rPr lang="fr-FR" dirty="0"/>
              <a:t> application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9874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Utilisation de Git et </a:t>
            </a:r>
            <a:r>
              <a:rPr lang="fr-FR" dirty="0" err="1"/>
              <a:t>Github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1 - Création de la branche </a:t>
            </a:r>
            <a:r>
              <a:rPr lang="fr-FR" dirty="0" err="1"/>
              <a:t>Develop</a:t>
            </a:r>
            <a:r>
              <a:rPr lang="fr-FR" dirty="0"/>
              <a:t> dès le début de chaque projet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fr-FR" dirty="0"/>
            </a:br>
            <a:r>
              <a:rPr lang="fr-FR" dirty="0"/>
              <a:t>2- Ensuite chacun créé une branche qu’il nomme en fonction des tickets Jira qui correspondent à différentes fonctionnalités.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3- Commit plus ou moins régulier suivant l’avancée de la fonctionnalité.</a:t>
            </a:r>
            <a:br>
              <a:rPr lang="fr-FR" dirty="0"/>
            </a:br>
            <a:br>
              <a:rPr lang="fr-FR" dirty="0"/>
            </a:br>
            <a:r>
              <a:rPr lang="fr-FR" dirty="0"/>
              <a:t>4- Une fois la fonctionnalité testée commit/push/merge sur </a:t>
            </a:r>
            <a:r>
              <a:rPr lang="fr-FR" dirty="0" err="1"/>
              <a:t>Develop</a:t>
            </a:r>
            <a:r>
              <a:rPr lang="fr-FR" dirty="0"/>
              <a:t> puis on pull et on repart sur une nouvelle branche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8869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Concernant les tests avant le merge avec </a:t>
            </a:r>
            <a:r>
              <a:rPr lang="fr-FR" dirty="0" err="1"/>
              <a:t>Develop</a:t>
            </a:r>
            <a:r>
              <a:rPr lang="fr-FR" dirty="0"/>
              <a:t> utilisation de Postman ou </a:t>
            </a:r>
            <a:r>
              <a:rPr lang="fr-FR" dirty="0" err="1"/>
              <a:t>OpenApi</a:t>
            </a:r>
            <a:r>
              <a:rPr lang="fr-FR" dirty="0"/>
              <a:t> (pour la 3ème application car pas de front au début)</a:t>
            </a:r>
          </a:p>
          <a:p>
            <a:endParaRPr lang="fr-FR" dirty="0"/>
          </a:p>
          <a:p>
            <a:r>
              <a:rPr lang="fr-FR" dirty="0"/>
              <a:t>Nous allons maintenant passer à la démonstration de l’application XXXXXX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021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Vérifier la qualité de notre code à l’aide de </a:t>
            </a:r>
            <a:r>
              <a:rPr lang="fr-FR" dirty="0" err="1"/>
              <a:t>SonarQube</a:t>
            </a:r>
            <a:endParaRPr lang="fr-FR" dirty="0"/>
          </a:p>
          <a:p>
            <a:br>
              <a:rPr lang="fr-FR" dirty="0"/>
            </a:br>
            <a:r>
              <a:rPr lang="fr-FR" dirty="0"/>
              <a:t>Nous avons utilisé </a:t>
            </a:r>
            <a:r>
              <a:rPr lang="fr-FR" dirty="0" err="1"/>
              <a:t>SonarQube</a:t>
            </a:r>
            <a:r>
              <a:rPr lang="fr-FR" dirty="0"/>
              <a:t> en cours de projet et non pas dès le début d’où le nombre important de Code </a:t>
            </a:r>
            <a:r>
              <a:rPr lang="fr-FR" dirty="0" err="1"/>
              <a:t>Smells</a:t>
            </a:r>
            <a:endParaRPr lang="fr-FR" dirty="0"/>
          </a:p>
          <a:p>
            <a:endParaRPr lang="fr-FR" dirty="0"/>
          </a:p>
          <a:p>
            <a:r>
              <a:rPr lang="fr-FR" dirty="0"/>
              <a:t>Une fois </a:t>
            </a:r>
            <a:r>
              <a:rPr lang="fr-FR" dirty="0" err="1"/>
              <a:t>SonarQube</a:t>
            </a:r>
            <a:r>
              <a:rPr lang="fr-FR" dirty="0"/>
              <a:t> lié au 3</a:t>
            </a:r>
            <a:r>
              <a:rPr lang="fr-FR" baseline="30000" dirty="0"/>
              <a:t>ème</a:t>
            </a:r>
            <a:r>
              <a:rPr lang="fr-FR" dirty="0"/>
              <a:t> projet vérification du code avant chaque merge avec la branche </a:t>
            </a:r>
            <a:r>
              <a:rPr lang="fr-FR" dirty="0" err="1"/>
              <a:t>Develop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370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Délais serrés -&gt; Solution : prioriser certaines fonctionnalités au détriment d’autres « moins importantes »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Travail en équipe -&gt;  Communication : en direct/Teams/Discord</a:t>
            </a:r>
          </a:p>
          <a:p>
            <a:r>
              <a:rPr lang="fr-FR" dirty="0"/>
              <a:t>			</a:t>
            </a:r>
            <a:r>
              <a:rPr lang="fr-FR" dirty="0">
                <a:sym typeface="Wingdings" panose="05000000000000000000" pitchFamily="2" charset="2"/>
              </a:rPr>
              <a:t> Répartition des tâches via Jira (Difficulté à évaluer la durée de certaines tâches)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Créer des données cohérentes en nombre suffisant pour pouvoir tester correctement les applications  Solution : prendre le temps de bien réfléchir et de créer ces données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255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MELIEN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BILAN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Montée en compétence progressive sur divers logiciels et </a:t>
            </a:r>
            <a:r>
              <a:rPr lang="fr-FR" sz="1200" dirty="0" err="1">
                <a:latin typeface="Calibri" panose="020F0502020204030204" pitchFamily="34" charset="0"/>
                <a:ea typeface="Times New Roman" panose="02020603050405020304" pitchFamily="18" charset="0"/>
              </a:rPr>
              <a:t>frameworks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 : DE LA CREATION DE BASE DE DONNEES A L’UTILISATION DE FRAMEWORK (SPRING &amp; ANGULAR) EN PASSANT PAR DES IDE COMME VS CODE OU ECLIPSE</a:t>
            </a:r>
          </a:p>
          <a:p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Gestion de A à Z de 3 projets liés par la même base de données : RETOUR D’EXPERIENCE TRES INTERESSANT ET ENRICHISSANT D’UN POINT DE VUE TECHNIQUE</a:t>
            </a:r>
          </a:p>
          <a:p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Mise en situation en travail d’équipe : COMME ON Y SERA CONFRONTE EN ENTREPRISE. PERMETTRA DE NE PAS ARRIVER EN MILIEU TOTALEMENT INCONNU DANS NOS FUTURS ENTREPRISES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>
                <a:latin typeface="Calibri" panose="020F0502020204030204" pitchFamily="34" charset="0"/>
                <a:ea typeface="Times New Roman" panose="02020603050405020304" pitchFamily="18" charset="0"/>
              </a:rPr>
              <a:t>MARA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RESTE A FAIRE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Plus de fonctionnalités : EXEMPLE POUR LA 1</a:t>
            </a:r>
            <a:r>
              <a:rPr lang="fr-FR" sz="1200" baseline="30000" dirty="0">
                <a:latin typeface="Calibri" panose="020F0502020204030204" pitchFamily="34" charset="0"/>
                <a:ea typeface="Times New Roman" panose="02020603050405020304" pitchFamily="18" charset="0"/>
              </a:rPr>
              <a:t>ère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APPLICATION ON PROPOSE LA SUPPRESSION D’UN RESTAURANT.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TOUTEFOIS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être supprimer un restaurant ne dois plus avoir ni tables, ni carte, ni réservations, ni employés. IL FAUDRAIT DONC AJOUTER DES FONCTIONNALITES DE SUPPRESSION.</a:t>
            </a: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5072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3 OUTILS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d’administration de ses restaurants : créer des restaurant / cartes / plats / tables.</a:t>
            </a:r>
            <a:br>
              <a:rPr lang="fr-FR" dirty="0"/>
            </a:br>
            <a:r>
              <a:rPr lang="fr-FR" dirty="0"/>
              <a:t>En console / Java SE / Cible : Administrateur/Gérant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grand public pour consulter les restaurants et leur cartes et pouvoir réserver.</a:t>
            </a:r>
          </a:p>
          <a:p>
            <a:pPr marL="0" indent="0">
              <a:buFontTx/>
              <a:buNone/>
            </a:pPr>
            <a:r>
              <a:rPr lang="fr-FR" dirty="0"/>
              <a:t>     Application Web / Java EE / </a:t>
            </a:r>
            <a:r>
              <a:rPr lang="fr-FR" dirty="0" err="1"/>
              <a:t>framework</a:t>
            </a:r>
            <a:r>
              <a:rPr lang="fr-FR" dirty="0"/>
              <a:t> Hibernate / Cible : Grand public/Clients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destiné aux équipes des restaurants : accepter/refuser les réservation / enregistrer les commandes / générer factures clients</a:t>
            </a:r>
          </a:p>
          <a:p>
            <a:pPr marL="0" indent="0">
              <a:buFontTx/>
              <a:buNone/>
            </a:pPr>
            <a:r>
              <a:rPr lang="fr-FR" dirty="0"/>
              <a:t>     Application Web utilisation du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SpringBoot</a:t>
            </a:r>
            <a:r>
              <a:rPr lang="fr-FR" dirty="0"/>
              <a:t> / Equipe du restaurant &amp; Administrateur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309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r>
              <a:rPr lang="fr-FR" dirty="0"/>
              <a:t>Logiciel </a:t>
            </a:r>
            <a:r>
              <a:rPr lang="fr-FR" dirty="0" err="1"/>
              <a:t>Kitt</a:t>
            </a:r>
            <a:r>
              <a:rPr lang="fr-FR" dirty="0"/>
              <a:t> du wagon</a:t>
            </a:r>
          </a:p>
          <a:p>
            <a:r>
              <a:rPr lang="fr-FR" dirty="0"/>
              <a:t>Lien pour accéder en ligne (il faut être connecté pour y accéder) https://kitt.lewagon.com/db/117749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27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r>
              <a:rPr lang="fr-FR" dirty="0"/>
              <a:t>Création des requêtes de création des tables de la base de données via SQL SERVER MANAGEMENT STUDIO (SSMS)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411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EN PARLER 10 secondes grand maximum</a:t>
            </a:r>
          </a:p>
          <a:p>
            <a:endParaRPr lang="fr-FR" dirty="0"/>
          </a:p>
          <a:p>
            <a:r>
              <a:rPr lang="fr-FR" dirty="0"/>
              <a:t>Extrait du code de la 3</a:t>
            </a:r>
            <a:r>
              <a:rPr lang="fr-FR" baseline="30000" dirty="0"/>
              <a:t>ème</a:t>
            </a:r>
            <a:r>
              <a:rPr lang="fr-FR" dirty="0"/>
              <a:t> application pour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unidirectionnelle entre les commandes et les plats.</a:t>
            </a:r>
          </a:p>
          <a:p>
            <a:endParaRPr lang="fr-FR" dirty="0"/>
          </a:p>
          <a:p>
            <a:r>
              <a:rPr lang="fr-FR" dirty="0"/>
              <a:t>Explication du code présenté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Entity</a:t>
            </a:r>
            <a:r>
              <a:rPr lang="fr-FR" dirty="0"/>
              <a:t> : Annotation permettant d’indiquer que la classe Commande est persistante et sera conservée en Base de données (grâce au </a:t>
            </a:r>
            <a:r>
              <a:rPr lang="fr-FR" dirty="0" err="1"/>
              <a:t>framework</a:t>
            </a:r>
            <a:r>
              <a:rPr lang="fr-FR" dirty="0"/>
              <a:t> Hibernate que l’on peut utiliser cette annotation)</a:t>
            </a:r>
          </a:p>
          <a:p>
            <a:endParaRPr lang="fr-FR" dirty="0"/>
          </a:p>
          <a:p>
            <a:r>
              <a:rPr lang="fr-FR" dirty="0"/>
              <a:t>@Data : Annotation de la bibliothèque Lombok permet de générer automatiquement les getters et setters ainsi que le constructeur</a:t>
            </a:r>
          </a:p>
          <a:p>
            <a:endParaRPr lang="fr-FR" dirty="0"/>
          </a:p>
          <a:p>
            <a:r>
              <a:rPr lang="fr-FR" dirty="0"/>
              <a:t>@Table(</a:t>
            </a:r>
            <a:r>
              <a:rPr lang="fr-FR" dirty="0" err="1"/>
              <a:t>name</a:t>
            </a:r>
            <a:r>
              <a:rPr lang="fr-FR" dirty="0"/>
              <a:t>=‘’commandes’’) : Permet de spécifier le nom de la table qui est lié cette classe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@Id : Permet de préciser que le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id ci-dessous correspondra à la clé primaire (</a:t>
            </a:r>
            <a:r>
              <a:rPr lang="fr-FR" dirty="0" err="1"/>
              <a:t>l’id</a:t>
            </a:r>
            <a:r>
              <a:rPr lang="fr-FR" dirty="0"/>
              <a:t>) de la table commandes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GeneratedValue</a:t>
            </a:r>
            <a:r>
              <a:rPr lang="fr-FR" dirty="0"/>
              <a:t>( </a:t>
            </a:r>
            <a:r>
              <a:rPr lang="fr-FR" dirty="0" err="1"/>
              <a:t>strategy</a:t>
            </a:r>
            <a:r>
              <a:rPr lang="fr-FR" dirty="0"/>
              <a:t> = </a:t>
            </a:r>
            <a:r>
              <a:rPr lang="fr-FR" dirty="0" err="1"/>
              <a:t>GenerationType.Identity</a:t>
            </a:r>
            <a:r>
              <a:rPr lang="fr-FR" dirty="0"/>
              <a:t>) :  Spécifie que la clé primaire sera générée automatiquement par la base de données lors de l'insertion d'une nouvelle ligne dans la table</a:t>
            </a:r>
            <a:br>
              <a:rPr lang="fr-FR" dirty="0"/>
            </a:br>
            <a:endParaRPr lang="fr-FR" dirty="0"/>
          </a:p>
          <a:p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Column</a:t>
            </a:r>
            <a:r>
              <a:rPr lang="fr-FR" dirty="0"/>
              <a:t> 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numero</a:t>
            </a:r>
            <a:r>
              <a:rPr lang="fr-FR" dirty="0"/>
              <a:t>’’) : Cette annotation sert à spécifier le nom de la colonne lié à l’attribut numéro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OneToOne</a:t>
            </a:r>
            <a:r>
              <a:rPr lang="fr-FR" dirty="0"/>
              <a:t> @</a:t>
            </a:r>
            <a:r>
              <a:rPr lang="fr-FR" dirty="0" err="1"/>
              <a:t>JoinColumn</a:t>
            </a:r>
            <a:r>
              <a:rPr lang="fr-FR" dirty="0"/>
              <a:t>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id_table</a:t>
            </a:r>
            <a:r>
              <a:rPr lang="fr-FR" dirty="0"/>
              <a:t>’’) : Indique la relation One to One entre Commande et Tables et le nom de la clé étrangère ‘’</a:t>
            </a:r>
            <a:r>
              <a:rPr lang="fr-FR" dirty="0" err="1"/>
              <a:t>id_table</a:t>
            </a:r>
            <a:r>
              <a:rPr lang="fr-FR" dirty="0"/>
              <a:t>’’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ManyToMany</a:t>
            </a:r>
            <a:r>
              <a:rPr lang="fr-FR" dirty="0"/>
              <a:t> : Précise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deux entités. Dans ce cas, une commande peut être associée à plusieurs plats et un plat peut être associé à plusieurs commande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/>
              <a:t>( </a:t>
            </a:r>
            <a:r>
              <a:rPr lang="fr-FR" dirty="0" err="1"/>
              <a:t>fetch</a:t>
            </a:r>
            <a:r>
              <a:rPr lang="fr-FR" dirty="0"/>
              <a:t> =</a:t>
            </a:r>
            <a:r>
              <a:rPr lang="fr-FR" dirty="0" err="1"/>
              <a:t>FectchType.EAGER</a:t>
            </a:r>
            <a:r>
              <a:rPr lang="fr-FR" dirty="0"/>
              <a:t>)  :  indique que les données associées doivent être chargées immédiatement avec l'entité principale lorsqu'elle est récupérée de la base de données. Cela signifie que toutes les données liées à cette relation seront chargées en même temps que l'entité principale, ce qui peut conduire à une récupération de données plus volumineuse.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648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TRANSITION MARA:</a:t>
            </a:r>
          </a:p>
          <a:p>
            <a:endParaRPr lang="fr-FR" dirty="0"/>
          </a:p>
          <a:p>
            <a:r>
              <a:rPr lang="fr-FR" dirty="0"/>
              <a:t>JEVAIS LAISSER LA PAROLE A MARIE SARAH POUR VOUS PARLER DE L’ARCHITECTURE TECHNIQUE DU PROJET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94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Présentation des différentes technologies utilisées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Système d’exploitation : Windows 10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maquettage 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gestion et de développement de base de données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Server Management Studio (SSMS)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IDE (Environnement de développement intégré) : Eclipse et VS Code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Langages utilisés : SQL, Java, HTML, JavaScript, CSS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Travail en équipe / répartition des tâches : Jira, Git et </a:t>
            </a:r>
            <a:r>
              <a:rPr lang="fr-FR" dirty="0" err="1"/>
              <a:t>Github</a:t>
            </a:r>
            <a:r>
              <a:rPr lang="fr-FR" dirty="0"/>
              <a:t>, Teams, Discord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Serveur d’application web : Apache Tomcat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Gestion des dépendances : Maven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Frameworks</a:t>
            </a:r>
            <a:r>
              <a:rPr lang="fr-FR" dirty="0"/>
              <a:t> : </a:t>
            </a:r>
          </a:p>
          <a:p>
            <a:pPr marL="0" indent="0">
              <a:buFontTx/>
              <a:buNone/>
            </a:pPr>
            <a:r>
              <a:rPr lang="fr-FR" dirty="0"/>
              <a:t>			Hibernate (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 de mapper directement des classes Java à des tables de base de données et des propriétés d'objet à des colonnes de base de données)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Spring Boot (offre une configuration automatique intelligente basée sur les conventions et les meilleures pratiques)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COMPLETER QUAND ON AURA VU ANGULAR)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Outil de test, debugge et de documentation d’API : Postman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3799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r>
              <a:rPr lang="fr-FR" dirty="0"/>
              <a:t>Utilisation du pattern DAO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(Data Access Object)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 un modèle de conception utilisé en développement logiciel pour séparer la logique métier de l'accès aux données. Il consiste à créer une couche d'abstraction entre l'application et la base de données</a:t>
            </a:r>
            <a:endParaRPr lang="fr-FR" dirty="0"/>
          </a:p>
          <a:p>
            <a:endParaRPr lang="fr-FR" dirty="0"/>
          </a:p>
          <a:p>
            <a:r>
              <a:rPr lang="fr-FR" dirty="0"/>
              <a:t>Exemple de la 2</a:t>
            </a:r>
            <a:r>
              <a:rPr lang="fr-FR" baseline="30000" dirty="0"/>
              <a:t>ème</a:t>
            </a:r>
            <a:r>
              <a:rPr lang="fr-FR" dirty="0"/>
              <a:t> application.</a:t>
            </a:r>
          </a:p>
          <a:p>
            <a:endParaRPr lang="fr-FR" dirty="0"/>
          </a:p>
          <a:p>
            <a:r>
              <a:rPr lang="fr-FR" dirty="0"/>
              <a:t>Présentation des packages dal / </a:t>
            </a:r>
            <a:r>
              <a:rPr lang="fr-FR" dirty="0" err="1"/>
              <a:t>bll</a:t>
            </a:r>
            <a:r>
              <a:rPr lang="fr-FR" dirty="0"/>
              <a:t> / </a:t>
            </a:r>
            <a:r>
              <a:rPr lang="fr-FR" dirty="0" err="1"/>
              <a:t>bo</a:t>
            </a:r>
            <a:r>
              <a:rPr lang="fr-FR" dirty="0"/>
              <a:t> et du package </a:t>
            </a:r>
            <a:r>
              <a:rPr lang="fr-FR" dirty="0" err="1"/>
              <a:t>controler</a:t>
            </a:r>
            <a:r>
              <a:rPr lang="fr-FR" dirty="0"/>
              <a:t> dans lequel sont présentes les Servlets</a:t>
            </a:r>
          </a:p>
          <a:p>
            <a:endParaRPr lang="fr-FR" dirty="0"/>
          </a:p>
          <a:p>
            <a:r>
              <a:rPr lang="fr-FR" dirty="0"/>
              <a:t>Les JSP sont plus bas dans le WEB-INF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836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r>
              <a:rPr lang="fr-FR" dirty="0"/>
              <a:t>Utilisation du pattern MVC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TRANSITION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FLORIAN VA MAINTENANT VOUS PRÉSENTER LA RÉALISATION DU PROJET ET LE RÉSULTAT OBTENU 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5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 dirty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 dirty="0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 dirty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21" Type="http://schemas.openxmlformats.org/officeDocument/2006/relationships/image" Target="../media/image3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g"/><Relationship Id="rId11" Type="http://schemas.openxmlformats.org/officeDocument/2006/relationships/image" Target="../media/image22.png"/><Relationship Id="rId24" Type="http://schemas.openxmlformats.org/officeDocument/2006/relationships/image" Target="../media/image35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23" Type="http://schemas.openxmlformats.org/officeDocument/2006/relationships/image" Target="../media/image34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Relationship Id="rId22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2B82935-5C51-40B4-A675-70EE558066A8}"/>
              </a:ext>
            </a:extLst>
          </p:cNvPr>
          <p:cNvSpPr txBox="1">
            <a:spLocks/>
          </p:cNvSpPr>
          <p:nvPr/>
        </p:nvSpPr>
        <p:spPr>
          <a:xfrm>
            <a:off x="1497911" y="3477502"/>
            <a:ext cx="6382921" cy="122087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</a:rPr>
              <a:t>Marie-Sarah VERGNAUD</a:t>
            </a:r>
          </a:p>
          <a:p>
            <a:r>
              <a:rPr lang="fr-FR" sz="2000" dirty="0" err="1">
                <a:solidFill>
                  <a:schemeClr val="bg1"/>
                </a:solidFill>
              </a:rPr>
              <a:t>Melien</a:t>
            </a:r>
            <a:r>
              <a:rPr lang="fr-FR" sz="2000" dirty="0">
                <a:solidFill>
                  <a:schemeClr val="bg1"/>
                </a:solidFill>
              </a:rPr>
              <a:t> PIERRE</a:t>
            </a:r>
          </a:p>
          <a:p>
            <a:r>
              <a:rPr lang="fr-FR" sz="2000" dirty="0">
                <a:solidFill>
                  <a:schemeClr val="bg1"/>
                </a:solidFill>
              </a:rPr>
              <a:t>Florian FANEUIL </a:t>
            </a:r>
          </a:p>
        </p:txBody>
      </p:sp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</p:spPr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B7F6F9-6C6B-424F-A865-6064F9675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80" y="1018106"/>
            <a:ext cx="652473" cy="65247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E56418A-8D7D-4849-BEBB-C504B0881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5" y="2033353"/>
            <a:ext cx="1413450" cy="105987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72B96E6-BE7B-4DD3-8C86-421072353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25" y="2370857"/>
            <a:ext cx="577775" cy="57777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F3BF6E-EF42-4CDD-B0D9-083F8A90D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033" y="854759"/>
            <a:ext cx="700390" cy="97916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DC00638-8197-47EA-B4DF-259BCFC2E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445" y="2284753"/>
            <a:ext cx="652473" cy="65247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FF5FEB8-744D-4198-9AB0-C4EF5598DF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0566" y="2204993"/>
            <a:ext cx="2143657" cy="81199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1F6E360-696B-4250-9709-F646AE8667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1193" y="2379694"/>
            <a:ext cx="881127" cy="46259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E03DCE5F-0F30-434B-AD98-3F1D2E3DA3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7584" y="688607"/>
            <a:ext cx="1877725" cy="134474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711BEF9-734A-4D75-8B4A-921A895F61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4919" y="1046060"/>
            <a:ext cx="1399304" cy="69965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D7557349-DCBD-474E-9080-953FDC6F01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17581" y="3392782"/>
            <a:ext cx="615090" cy="61509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C1A0A773-5E55-4C98-815C-2E009D359B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55015" y="3642007"/>
            <a:ext cx="1124333" cy="269137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A516BB0D-A82E-4853-9A14-AC6E6201979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1312" y="3700327"/>
            <a:ext cx="1755649" cy="229978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E6841BB-7951-4244-B53B-3F0328213C9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00096" y="3275483"/>
            <a:ext cx="904209" cy="904209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ECE8B238-9ABD-4856-B0AB-E443DDC84E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1312" y="4629403"/>
            <a:ext cx="1084544" cy="27416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8B42AF7-FE09-4107-90A8-996AA07FEA1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51424" y="4472241"/>
            <a:ext cx="1383953" cy="61509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71EF2E3-CCD7-42C9-9D0D-D221AB146B6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477584" y="4410384"/>
            <a:ext cx="1420057" cy="710029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9119CCDA-3E86-447F-89C5-EE1CA4EF0C8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55133" y="4304814"/>
            <a:ext cx="1088867" cy="81559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C50A14FF-AB86-401F-8983-21132F6DD24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330605" y="3348610"/>
            <a:ext cx="855930" cy="855930"/>
          </a:xfrm>
          <a:prstGeom prst="rect">
            <a:avLst/>
          </a:prstGeom>
        </p:spPr>
      </p:pic>
      <p:pic>
        <p:nvPicPr>
          <p:cNvPr id="43" name="Image 42">
            <a:extLst>
              <a:ext uri="{FF2B5EF4-FFF2-40B4-BE49-F238E27FC236}">
                <a16:creationId xmlns:a16="http://schemas.microsoft.com/office/drawing/2014/main" id="{C1AA60E6-155F-4001-AF4A-6DB1FFAE926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176214" y="3566646"/>
            <a:ext cx="441226" cy="44122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F223780-3498-406E-9119-613E98A4C2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248032" y="4538225"/>
            <a:ext cx="1105420" cy="58218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5C0F9C7-90CB-4D34-8E98-C0EDFE15700F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069255" y="4634435"/>
            <a:ext cx="883377" cy="26913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BB99B73-39B6-4913-8930-12C8A12F296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234571" y="4648712"/>
            <a:ext cx="847243" cy="2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71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7F4FB0-D344-462D-BC0F-AA8D4E3D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44" y="930932"/>
            <a:ext cx="7325002" cy="38531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CEAEBA9-AD4F-4B80-A1AC-3D0E27DF7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4" y="790989"/>
            <a:ext cx="1401844" cy="471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75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A9E24EE-DA94-45F5-9586-0F5D8CA43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040" y="755440"/>
            <a:ext cx="5850248" cy="47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1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930465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ED0D49-0B02-41E2-ABC2-152510ECF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42" y="905256"/>
            <a:ext cx="6397893" cy="41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5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8B4BB7-91BB-4C88-A98F-4680B9394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151" y="675846"/>
            <a:ext cx="5601655" cy="476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53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12DA33-C5D4-4EBB-945E-9228C8DD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11" y="755440"/>
            <a:ext cx="6957297" cy="47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43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C358E3D-08EC-4C10-B974-D37CE8ADB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84" y="930596"/>
            <a:ext cx="5064072" cy="159058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3EAB09-043D-48E0-A61D-7FA8D9034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19" y="2696335"/>
            <a:ext cx="6403851" cy="25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57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EA0F3C3-D435-4079-94A7-3EAE448A0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0996"/>
            <a:ext cx="5130500" cy="3248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2BC2E-121B-400E-8460-E9D69E3E4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144" y="1110996"/>
            <a:ext cx="4209856" cy="349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4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CDE2339-A61E-4A6C-A883-CA295908A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" y="1710312"/>
            <a:ext cx="4013813" cy="22943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DCDDAC4-C9C3-4AD6-A783-E8AB88BAF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360" y="1284728"/>
            <a:ext cx="4842064" cy="384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2000" dirty="0"/>
              <a:t>Projet Fil Rouge : Gestion d’une chaîne de restaurants   </a:t>
            </a:r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CHOISIR L’APPLICATION A PRESENTER ET LE PARCOURS UTILISATEUR SOUHAITÉ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9197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ctr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Conclusion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101517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Délais serrés </a:t>
            </a: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sym typeface="Wingdings" panose="05000000000000000000" pitchFamily="2" charset="2"/>
              </a:rPr>
              <a:t> Prioriser les tâches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Travail en 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communiqué</a:t>
            </a: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se répartir les tâches / Bien estimer la durée des tâches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 à créer un volume suffisant et cohérant de données pour tester 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9347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latin typeface="+mj-lt"/>
                <a:ea typeface="Times New Roman" panose="02020603050405020304" pitchFamily="18" charset="0"/>
              </a:rPr>
              <a:t>Bilan</a:t>
            </a:r>
            <a:r>
              <a:rPr lang="fr-FR" sz="1800" dirty="0">
                <a:latin typeface="+mj-lt"/>
                <a:ea typeface="Times New Roman" panose="02020603050405020304" pitchFamily="18" charset="0"/>
              </a:rPr>
              <a:t>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Montée en compétence progressive sur divers logiciels et </a:t>
            </a:r>
            <a:r>
              <a:rPr lang="fr-FR" sz="1800" dirty="0" err="1">
                <a:latin typeface="+mj-lt"/>
                <a:ea typeface="Times New Roman" panose="02020603050405020304" pitchFamily="18" charset="0"/>
              </a:rPr>
              <a:t>frameworks</a:t>
            </a: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Gestion de A à Z de 3 projets liés par la même base de données</a:t>
            </a: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Mise en situation en travail d’équipe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Reste à faire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20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Inclure plus de fonctionnalités et de contrôle dans chacune de nos 3 applications</a:t>
            </a: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Réaliser plus de tests dans </a:t>
            </a:r>
            <a:r>
              <a:rPr lang="fr-FR" sz="180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nos applications</a:t>
            </a: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2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Bold"/>
              </a:rPr>
              <a:t>Sommaire 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4"/>
            <a:ext cx="7928450" cy="1510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Volonté de la part de Pâte d’or de moderniser ses outils informatiques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40DE85-6E26-424C-8239-ACC57334C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8" y="2026175"/>
            <a:ext cx="2200503" cy="2652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2F197FB-CF30-49A0-96AB-7E1F9E2B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98" y="2362424"/>
            <a:ext cx="3021087" cy="9901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6D1B378-A550-430A-9615-64A9A9D19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553" y="2026175"/>
            <a:ext cx="2974049" cy="225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B6798EE-9916-4C79-9068-A26CA5005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755440"/>
            <a:ext cx="8422105" cy="449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776442D-ACF2-47FF-B7F0-239E7F2C7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53" y="755440"/>
            <a:ext cx="6486712" cy="4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48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9D5595F-B749-4F71-90D8-76885ED55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755439"/>
            <a:ext cx="5369441" cy="46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353806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684cda1-4771-49b9-ad4a-75b9da7a4b7b">
      <UserInfo>
        <DisplayName>Eric DESBOIS</DisplayName>
        <AccountId>44</AccountId>
        <AccountType/>
      </UserInfo>
      <UserInfo>
        <DisplayName>Olivier BALVA</DisplayName>
        <AccountId>195</AccountId>
        <AccountType/>
      </UserInfo>
      <UserInfo>
        <DisplayName>Franck PANELLA</DisplayName>
        <AccountId>50</AccountId>
        <AccountType/>
      </UserInfo>
      <UserInfo>
        <DisplayName>Benjamin ARRAGON M2i</DisplayName>
        <AccountId>294</AccountId>
        <AccountType/>
      </UserInfo>
      <UserInfo>
        <DisplayName>Thomas CHAMPEAU</DisplayName>
        <AccountId>30</AccountId>
        <AccountType/>
      </UserInfo>
      <UserInfo>
        <DisplayName>Pauline HOUDART</DisplayName>
        <AccountId>401</AccountId>
        <AccountType/>
      </UserInfo>
    </SharedWithUsers>
    <TaxCatchAll xmlns="a684cda1-4771-49b9-ad4a-75b9da7a4b7b" xsi:nil="true"/>
    <lcf76f155ced4ddcb4097134ff3c332f xmlns="14ce70f4-192a-4031-82b4-4edd0be2a637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1CF24D978BF46B419BC2EDF66BD93" ma:contentTypeVersion="14" ma:contentTypeDescription="Crée un document." ma:contentTypeScope="" ma:versionID="b14375cb990368ddd506ebcae9fb6e33">
  <xsd:schema xmlns:xsd="http://www.w3.org/2001/XMLSchema" xmlns:xs="http://www.w3.org/2001/XMLSchema" xmlns:p="http://schemas.microsoft.com/office/2006/metadata/properties" xmlns:ns2="14ce70f4-192a-4031-82b4-4edd0be2a637" xmlns:ns3="a684cda1-4771-49b9-ad4a-75b9da7a4b7b" targetNamespace="http://schemas.microsoft.com/office/2006/metadata/properties" ma:root="true" ma:fieldsID="c880867937c0778e8edea110a774494f" ns2:_="" ns3:_="">
    <xsd:import namespace="14ce70f4-192a-4031-82b4-4edd0be2a637"/>
    <xsd:import namespace="a684cda1-4771-49b9-ad4a-75b9da7a4b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e70f4-192a-4031-82b4-4edd0be2a6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4cda1-4771-49b9-ad4a-75b9da7a4b7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9b67292-f7c3-4e68-aba2-1a87e6c8559a}" ma:internalName="TaxCatchAll" ma:showField="CatchAllData" ma:web="a684cda1-4771-49b9-ad4a-75b9da7a4b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0E3BEA-B8EA-4027-B524-1967D99D4977}">
  <ds:schemaRefs>
    <ds:schemaRef ds:uri="http://schemas.microsoft.com/office/2006/metadata/properties"/>
    <ds:schemaRef ds:uri="14ce70f4-192a-4031-82b4-4edd0be2a637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a684cda1-4771-49b9-ad4a-75b9da7a4b7b"/>
    <ds:schemaRef ds:uri="http://www.w3.org/XML/1998/namespa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A28E021-D6BF-4143-9BDD-6F85CB0B4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ce70f4-192a-4031-82b4-4edd0be2a637"/>
    <ds:schemaRef ds:uri="a684cda1-4771-49b9-ad4a-75b9da7a4b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2387</TotalTime>
  <Words>1514</Words>
  <Application>Microsoft Office PowerPoint</Application>
  <PresentationFormat>Affichage à l'écran (16:10)</PresentationFormat>
  <Paragraphs>226</Paragraphs>
  <Slides>23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6" baseType="lpstr">
      <vt:lpstr>Arial</vt:lpstr>
      <vt:lpstr>Calibri</vt:lpstr>
      <vt:lpstr>Courier New</vt:lpstr>
      <vt:lpstr>Lato Bold</vt:lpstr>
      <vt:lpstr>Lato Light</vt:lpstr>
      <vt:lpstr>Lato Regular</vt:lpstr>
      <vt:lpstr>Lucida Grande</vt:lpstr>
      <vt:lpstr>Montserrat</vt:lpstr>
      <vt:lpstr>Montserrat ExtraBold</vt:lpstr>
      <vt:lpstr>Symbol</vt:lpstr>
      <vt:lpstr>Times New Roman</vt:lpstr>
      <vt:lpstr>Wingdings</vt:lpstr>
      <vt:lpstr>Thème Office</vt:lpstr>
      <vt:lpstr>Présentation PowerPoint</vt:lpstr>
      <vt:lpstr>Projet Fil Rouge : Gestion d’une chaîne de restaurants   </vt:lpstr>
      <vt:lpstr>Sommaire </vt:lpstr>
      <vt:lpstr>Objectifs du projet avec présentation des fonctionnalités</vt:lpstr>
      <vt:lpstr>Besoins applicatifs </vt:lpstr>
      <vt:lpstr>Modèle de données</vt:lpstr>
      <vt:lpstr>Modèle de données</vt:lpstr>
      <vt:lpstr>Modèle de données</vt:lpstr>
      <vt:lpstr>Architecture technique du projet</vt:lpstr>
      <vt:lpstr>Environnement technique </vt:lpstr>
      <vt:lpstr>Architecture technique générale</vt:lpstr>
      <vt:lpstr>Architecture technique générale</vt:lpstr>
      <vt:lpstr>Réalisation du projet et résultat obtenu 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Présentation des démonstrations </vt:lpstr>
      <vt:lpstr>Conclusion</vt:lpstr>
      <vt:lpstr>Difficultés rencontrées et solutions apportées </vt:lpstr>
      <vt:lpstr>Le bilan de la réalisation et le reste à faire 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Vergnaud MARIE.SARAH</cp:lastModifiedBy>
  <cp:revision>110</cp:revision>
  <dcterms:created xsi:type="dcterms:W3CDTF">2016-12-19T13:50:22Z</dcterms:created>
  <dcterms:modified xsi:type="dcterms:W3CDTF">2024-03-01T13:00:58Z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0x010100AD41CF24D978BF46B419BC2EDF66BD93</vt:lpwstr>
  </property>
  <property fmtid="{D5CDD505-2E9C-101B-9397-08002B2CF9AE}" pid="3" name="MediaServiceImageTags">
    <vt:lpwstr/>
  </property>
</Properties>
</file>

<file path=docProps/thumbnail.jpeg>
</file>